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63" r:id="rId2"/>
    <p:sldId id="262" r:id="rId3"/>
    <p:sldId id="256" r:id="rId4"/>
    <p:sldId id="260" r:id="rId5"/>
    <p:sldId id="259" r:id="rId6"/>
    <p:sldId id="258" r:id="rId7"/>
    <p:sldId id="257" r:id="rId8"/>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1F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78511"/>
  </p:normalViewPr>
  <p:slideViewPr>
    <p:cSldViewPr snapToGrid="0">
      <p:cViewPr>
        <p:scale>
          <a:sx n="68" d="100"/>
          <a:sy n="68" d="100"/>
        </p:scale>
        <p:origin x="2520" y="7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9CAFCA-8036-CE4D-A636-FA2838B537F3}" type="datetimeFigureOut">
              <a:rPr lang="es-MX" smtClean="0"/>
              <a:t>30/10/24</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E53924-9004-334A-A0C1-7938FB4B53A9}" type="slidenum">
              <a:rPr lang="es-MX" smtClean="0"/>
              <a:t>‹Nº›</a:t>
            </a:fld>
            <a:endParaRPr lang="es-MX"/>
          </a:p>
        </p:txBody>
      </p:sp>
    </p:spTree>
    <p:extLst>
      <p:ext uri="{BB962C8B-B14F-4D97-AF65-F5344CB8AC3E}">
        <p14:creationId xmlns:p14="http://schemas.microsoft.com/office/powerpoint/2010/main" val="27267223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solidFill>
                  <a:srgbClr val="0E0E0E"/>
                </a:solidFill>
                <a:effectLst/>
                <a:latin typeface="Helvetica" pitchFamily="2" charset="0"/>
              </a:rPr>
              <a:t>Las troponinas cardíacas son proteínas específicas del músculo cardíaco que juegan un papel crucial en la contracción del corazón. Están compuestas por tres subunidades principales: troponina C, troponina T y troponina I, que juntas forman el complejo de troponina. Este complejo regula la interacción entre la actina y la miosina, las proteínas responsables de la contracción muscular en respuesta al calcio.</a:t>
            </a:r>
          </a:p>
          <a:p>
            <a:br>
              <a:rPr lang="es-MX" dirty="0">
                <a:solidFill>
                  <a:srgbClr val="0E0E0E"/>
                </a:solidFill>
                <a:effectLst/>
                <a:latin typeface="Helvetica" pitchFamily="2" charset="0"/>
              </a:rPr>
            </a:br>
            <a:endParaRPr lang="es-MX" dirty="0">
              <a:solidFill>
                <a:srgbClr val="0E0E0E"/>
              </a:solidFill>
              <a:effectLst/>
              <a:latin typeface="Helvetica" pitchFamily="2" charset="0"/>
            </a:endParaRPr>
          </a:p>
          <a:p>
            <a:r>
              <a:rPr lang="es-MX" dirty="0">
                <a:solidFill>
                  <a:srgbClr val="0E0E0E"/>
                </a:solidFill>
                <a:effectLst/>
                <a:latin typeface="Helvetica" pitchFamily="2" charset="0"/>
              </a:rPr>
              <a:t>Las troponinas T y I son las más importantes en el contexto clínico, ya que se liberan en el torrente sanguíneo cuando el músculo cardíaco sufre algún daño, como ocurre en un infarto agudo de miocardio (IAM). Al medir los niveles de troponinas en sangre, los médicos pueden diagnosticar y evaluar la gravedad de un daño cardíaco. La elevación de estas troponinas es altamente específica para daño al tejido cardíaco, lo que las convierte en uno de los marcadores más fiables para detectar infartos y otros eventos cardíacos críticos.</a:t>
            </a:r>
          </a:p>
        </p:txBody>
      </p:sp>
      <p:sp>
        <p:nvSpPr>
          <p:cNvPr id="4" name="Marcador de número de diapositiva 3"/>
          <p:cNvSpPr>
            <a:spLocks noGrp="1"/>
          </p:cNvSpPr>
          <p:nvPr>
            <p:ph type="sldNum" sz="quarter" idx="5"/>
          </p:nvPr>
        </p:nvSpPr>
        <p:spPr/>
        <p:txBody>
          <a:bodyPr/>
          <a:lstStyle/>
          <a:p>
            <a:fld id="{33E53924-9004-334A-A0C1-7938FB4B53A9}" type="slidenum">
              <a:rPr lang="es-MX" smtClean="0"/>
              <a:t>2</a:t>
            </a:fld>
            <a:endParaRPr lang="es-MX"/>
          </a:p>
        </p:txBody>
      </p:sp>
    </p:spTree>
    <p:extLst>
      <p:ext uri="{BB962C8B-B14F-4D97-AF65-F5344CB8AC3E}">
        <p14:creationId xmlns:p14="http://schemas.microsoft.com/office/powerpoint/2010/main" val="3234239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2058B9-35A8-4301-9FE5-B2B712564B91}"/>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p>
        </p:txBody>
      </p:sp>
      <p:sp>
        <p:nvSpPr>
          <p:cNvPr id="3" name="Subtítulo 2">
            <a:extLst>
              <a:ext uri="{FF2B5EF4-FFF2-40B4-BE49-F238E27FC236}">
                <a16:creationId xmlns:a16="http://schemas.microsoft.com/office/drawing/2014/main" id="{4A17A629-5A4F-7168-7D9E-D341870D4F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p>
        </p:txBody>
      </p:sp>
      <p:sp>
        <p:nvSpPr>
          <p:cNvPr id="4" name="Marcador de fecha 3">
            <a:extLst>
              <a:ext uri="{FF2B5EF4-FFF2-40B4-BE49-F238E27FC236}">
                <a16:creationId xmlns:a16="http://schemas.microsoft.com/office/drawing/2014/main" id="{E8A24F11-D45A-1A2F-671A-E7573FA43A6D}"/>
              </a:ext>
            </a:extLst>
          </p:cNvPr>
          <p:cNvSpPr>
            <a:spLocks noGrp="1"/>
          </p:cNvSpPr>
          <p:nvPr>
            <p:ph type="dt" sz="half" idx="10"/>
          </p:nvPr>
        </p:nvSpPr>
        <p:spPr/>
        <p:txBody>
          <a:bodyPr/>
          <a:lstStyle/>
          <a:p>
            <a:fld id="{9F241447-6A13-0344-954E-8FE0F133295A}" type="datetimeFigureOut">
              <a:rPr lang="es-MX" smtClean="0"/>
              <a:t>30/10/24</a:t>
            </a:fld>
            <a:endParaRPr lang="es-MX"/>
          </a:p>
        </p:txBody>
      </p:sp>
      <p:sp>
        <p:nvSpPr>
          <p:cNvPr id="5" name="Marcador de pie de página 4">
            <a:extLst>
              <a:ext uri="{FF2B5EF4-FFF2-40B4-BE49-F238E27FC236}">
                <a16:creationId xmlns:a16="http://schemas.microsoft.com/office/drawing/2014/main" id="{DC7C2769-1A66-A676-39AD-6EF0AA9F84F6}"/>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98283A52-7C36-4B98-2384-23C95EC0EDA2}"/>
              </a:ext>
            </a:extLst>
          </p:cNvPr>
          <p:cNvSpPr>
            <a:spLocks noGrp="1"/>
          </p:cNvSpPr>
          <p:nvPr>
            <p:ph type="sldNum" sz="quarter" idx="12"/>
          </p:nvPr>
        </p:nvSpPr>
        <p:spPr/>
        <p:txBody>
          <a:bodyPr/>
          <a:lstStyle/>
          <a:p>
            <a:fld id="{39D6D518-3445-954C-8407-08E23FD2E6B9}" type="slidenum">
              <a:rPr lang="es-MX" smtClean="0"/>
              <a:t>‹Nº›</a:t>
            </a:fld>
            <a:endParaRPr lang="es-MX"/>
          </a:p>
        </p:txBody>
      </p:sp>
    </p:spTree>
    <p:extLst>
      <p:ext uri="{BB962C8B-B14F-4D97-AF65-F5344CB8AC3E}">
        <p14:creationId xmlns:p14="http://schemas.microsoft.com/office/powerpoint/2010/main" val="2113125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BCBD7A-0433-5CDB-61B4-25988784A0CF}"/>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8420A7C9-5F8F-6138-9347-E88ACB2F81A2}"/>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90FD5E65-AF39-FD66-9BD1-304D292A66D2}"/>
              </a:ext>
            </a:extLst>
          </p:cNvPr>
          <p:cNvSpPr>
            <a:spLocks noGrp="1"/>
          </p:cNvSpPr>
          <p:nvPr>
            <p:ph type="dt" sz="half" idx="10"/>
          </p:nvPr>
        </p:nvSpPr>
        <p:spPr/>
        <p:txBody>
          <a:bodyPr/>
          <a:lstStyle/>
          <a:p>
            <a:fld id="{9F241447-6A13-0344-954E-8FE0F133295A}" type="datetimeFigureOut">
              <a:rPr lang="es-MX" smtClean="0"/>
              <a:t>30/10/24</a:t>
            </a:fld>
            <a:endParaRPr lang="es-MX"/>
          </a:p>
        </p:txBody>
      </p:sp>
      <p:sp>
        <p:nvSpPr>
          <p:cNvPr id="5" name="Marcador de pie de página 4">
            <a:extLst>
              <a:ext uri="{FF2B5EF4-FFF2-40B4-BE49-F238E27FC236}">
                <a16:creationId xmlns:a16="http://schemas.microsoft.com/office/drawing/2014/main" id="{941BFBC5-43A5-BB0C-094A-7D86B54B6E4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786342BE-9AB9-A7D4-D05E-41E81885207C}"/>
              </a:ext>
            </a:extLst>
          </p:cNvPr>
          <p:cNvSpPr>
            <a:spLocks noGrp="1"/>
          </p:cNvSpPr>
          <p:nvPr>
            <p:ph type="sldNum" sz="quarter" idx="12"/>
          </p:nvPr>
        </p:nvSpPr>
        <p:spPr/>
        <p:txBody>
          <a:bodyPr/>
          <a:lstStyle/>
          <a:p>
            <a:fld id="{39D6D518-3445-954C-8407-08E23FD2E6B9}" type="slidenum">
              <a:rPr lang="es-MX" smtClean="0"/>
              <a:t>‹Nº›</a:t>
            </a:fld>
            <a:endParaRPr lang="es-MX"/>
          </a:p>
        </p:txBody>
      </p:sp>
    </p:spTree>
    <p:extLst>
      <p:ext uri="{BB962C8B-B14F-4D97-AF65-F5344CB8AC3E}">
        <p14:creationId xmlns:p14="http://schemas.microsoft.com/office/powerpoint/2010/main" val="1092660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D339A3-BE4B-1054-0603-8591D876274E}"/>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p>
        </p:txBody>
      </p:sp>
      <p:sp>
        <p:nvSpPr>
          <p:cNvPr id="3" name="Marcador de texto 2">
            <a:extLst>
              <a:ext uri="{FF2B5EF4-FFF2-40B4-BE49-F238E27FC236}">
                <a16:creationId xmlns:a16="http://schemas.microsoft.com/office/drawing/2014/main" id="{2BCBC887-4D6E-9BBF-3A3B-3A9EC328C65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B2115D66-4B7C-FA26-CACA-343E66CCB321}"/>
              </a:ext>
            </a:extLst>
          </p:cNvPr>
          <p:cNvSpPr>
            <a:spLocks noGrp="1"/>
          </p:cNvSpPr>
          <p:nvPr>
            <p:ph type="dt" sz="half" idx="10"/>
          </p:nvPr>
        </p:nvSpPr>
        <p:spPr/>
        <p:txBody>
          <a:bodyPr/>
          <a:lstStyle/>
          <a:p>
            <a:fld id="{9F241447-6A13-0344-954E-8FE0F133295A}" type="datetimeFigureOut">
              <a:rPr lang="es-MX" smtClean="0"/>
              <a:t>30/10/24</a:t>
            </a:fld>
            <a:endParaRPr lang="es-MX"/>
          </a:p>
        </p:txBody>
      </p:sp>
      <p:sp>
        <p:nvSpPr>
          <p:cNvPr id="5" name="Marcador de pie de página 4">
            <a:extLst>
              <a:ext uri="{FF2B5EF4-FFF2-40B4-BE49-F238E27FC236}">
                <a16:creationId xmlns:a16="http://schemas.microsoft.com/office/drawing/2014/main" id="{8921D3C5-A012-286B-8527-AA7412B30008}"/>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C1E7AE4A-CE69-3A9E-EB41-EA08776EB87A}"/>
              </a:ext>
            </a:extLst>
          </p:cNvPr>
          <p:cNvSpPr>
            <a:spLocks noGrp="1"/>
          </p:cNvSpPr>
          <p:nvPr>
            <p:ph type="sldNum" sz="quarter" idx="12"/>
          </p:nvPr>
        </p:nvSpPr>
        <p:spPr/>
        <p:txBody>
          <a:bodyPr/>
          <a:lstStyle/>
          <a:p>
            <a:fld id="{39D6D518-3445-954C-8407-08E23FD2E6B9}" type="slidenum">
              <a:rPr lang="es-MX" smtClean="0"/>
              <a:t>‹Nº›</a:t>
            </a:fld>
            <a:endParaRPr lang="es-MX"/>
          </a:p>
        </p:txBody>
      </p:sp>
    </p:spTree>
    <p:extLst>
      <p:ext uri="{BB962C8B-B14F-4D97-AF65-F5344CB8AC3E}">
        <p14:creationId xmlns:p14="http://schemas.microsoft.com/office/powerpoint/2010/main" val="1636750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F29972-9809-F66F-D8A8-7D983C7EAAB7}"/>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43EB7A84-0587-0458-2958-9B7DB311326A}"/>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contenido 3">
            <a:extLst>
              <a:ext uri="{FF2B5EF4-FFF2-40B4-BE49-F238E27FC236}">
                <a16:creationId xmlns:a16="http://schemas.microsoft.com/office/drawing/2014/main" id="{AB555AB5-657A-7170-2A26-953821E99151}"/>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fecha 4">
            <a:extLst>
              <a:ext uri="{FF2B5EF4-FFF2-40B4-BE49-F238E27FC236}">
                <a16:creationId xmlns:a16="http://schemas.microsoft.com/office/drawing/2014/main" id="{C85C2744-0ABD-3F02-0E58-7F8CCC4ED00B}"/>
              </a:ext>
            </a:extLst>
          </p:cNvPr>
          <p:cNvSpPr>
            <a:spLocks noGrp="1"/>
          </p:cNvSpPr>
          <p:nvPr>
            <p:ph type="dt" sz="half" idx="10"/>
          </p:nvPr>
        </p:nvSpPr>
        <p:spPr/>
        <p:txBody>
          <a:bodyPr/>
          <a:lstStyle/>
          <a:p>
            <a:fld id="{9F241447-6A13-0344-954E-8FE0F133295A}" type="datetimeFigureOut">
              <a:rPr lang="es-MX" smtClean="0"/>
              <a:t>30/10/24</a:t>
            </a:fld>
            <a:endParaRPr lang="es-MX"/>
          </a:p>
        </p:txBody>
      </p:sp>
      <p:sp>
        <p:nvSpPr>
          <p:cNvPr id="6" name="Marcador de pie de página 5">
            <a:extLst>
              <a:ext uri="{FF2B5EF4-FFF2-40B4-BE49-F238E27FC236}">
                <a16:creationId xmlns:a16="http://schemas.microsoft.com/office/drawing/2014/main" id="{AB05AEEA-132A-C75E-FBD3-29A573ED1479}"/>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B5E1F45C-4558-7D3E-2C69-546CDC417007}"/>
              </a:ext>
            </a:extLst>
          </p:cNvPr>
          <p:cNvSpPr>
            <a:spLocks noGrp="1"/>
          </p:cNvSpPr>
          <p:nvPr>
            <p:ph type="sldNum" sz="quarter" idx="12"/>
          </p:nvPr>
        </p:nvSpPr>
        <p:spPr/>
        <p:txBody>
          <a:bodyPr/>
          <a:lstStyle/>
          <a:p>
            <a:fld id="{39D6D518-3445-954C-8407-08E23FD2E6B9}" type="slidenum">
              <a:rPr lang="es-MX" smtClean="0"/>
              <a:t>‹Nº›</a:t>
            </a:fld>
            <a:endParaRPr lang="es-MX"/>
          </a:p>
        </p:txBody>
      </p:sp>
    </p:spTree>
    <p:extLst>
      <p:ext uri="{BB962C8B-B14F-4D97-AF65-F5344CB8AC3E}">
        <p14:creationId xmlns:p14="http://schemas.microsoft.com/office/powerpoint/2010/main" val="3521766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076D4E-673A-704B-27F7-291769E5E49F}"/>
              </a:ext>
            </a:extLst>
          </p:cNvPr>
          <p:cNvSpPr>
            <a:spLocks noGrp="1"/>
          </p:cNvSpPr>
          <p:nvPr>
            <p:ph type="title"/>
          </p:nvPr>
        </p:nvSpPr>
        <p:spPr>
          <a:xfrm>
            <a:off x="839788" y="365125"/>
            <a:ext cx="10515600" cy="1325563"/>
          </a:xfrm>
        </p:spPr>
        <p:txBody>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B6C101E3-1392-9654-C573-6579E21944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59DE3109-A35E-1BCA-AFED-45ACB0F06DA4}"/>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texto 4">
            <a:extLst>
              <a:ext uri="{FF2B5EF4-FFF2-40B4-BE49-F238E27FC236}">
                <a16:creationId xmlns:a16="http://schemas.microsoft.com/office/drawing/2014/main" id="{29E7525F-C2D1-54F7-D4EB-45EABDF888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AD4E7D33-35CC-402C-AAFC-2A0266E56AF6}"/>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7" name="Marcador de fecha 6">
            <a:extLst>
              <a:ext uri="{FF2B5EF4-FFF2-40B4-BE49-F238E27FC236}">
                <a16:creationId xmlns:a16="http://schemas.microsoft.com/office/drawing/2014/main" id="{EAA5B6EE-F21F-8110-47A4-BCD88DF10BA3}"/>
              </a:ext>
            </a:extLst>
          </p:cNvPr>
          <p:cNvSpPr>
            <a:spLocks noGrp="1"/>
          </p:cNvSpPr>
          <p:nvPr>
            <p:ph type="dt" sz="half" idx="10"/>
          </p:nvPr>
        </p:nvSpPr>
        <p:spPr/>
        <p:txBody>
          <a:bodyPr/>
          <a:lstStyle/>
          <a:p>
            <a:fld id="{9F241447-6A13-0344-954E-8FE0F133295A}" type="datetimeFigureOut">
              <a:rPr lang="es-MX" smtClean="0"/>
              <a:t>30/10/24</a:t>
            </a:fld>
            <a:endParaRPr lang="es-MX"/>
          </a:p>
        </p:txBody>
      </p:sp>
      <p:sp>
        <p:nvSpPr>
          <p:cNvPr id="8" name="Marcador de pie de página 7">
            <a:extLst>
              <a:ext uri="{FF2B5EF4-FFF2-40B4-BE49-F238E27FC236}">
                <a16:creationId xmlns:a16="http://schemas.microsoft.com/office/drawing/2014/main" id="{26E333D4-20B3-8B7D-7C30-1B4FD95AE89B}"/>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4B38AB03-7DA9-D503-FBBF-CD96D3443F92}"/>
              </a:ext>
            </a:extLst>
          </p:cNvPr>
          <p:cNvSpPr>
            <a:spLocks noGrp="1"/>
          </p:cNvSpPr>
          <p:nvPr>
            <p:ph type="sldNum" sz="quarter" idx="12"/>
          </p:nvPr>
        </p:nvSpPr>
        <p:spPr/>
        <p:txBody>
          <a:bodyPr/>
          <a:lstStyle/>
          <a:p>
            <a:fld id="{39D6D518-3445-954C-8407-08E23FD2E6B9}" type="slidenum">
              <a:rPr lang="es-MX" smtClean="0"/>
              <a:t>‹Nº›</a:t>
            </a:fld>
            <a:endParaRPr lang="es-MX"/>
          </a:p>
        </p:txBody>
      </p:sp>
    </p:spTree>
    <p:extLst>
      <p:ext uri="{BB962C8B-B14F-4D97-AF65-F5344CB8AC3E}">
        <p14:creationId xmlns:p14="http://schemas.microsoft.com/office/powerpoint/2010/main" val="1136136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346B4-2B85-D67F-C82F-C69659BD736E}"/>
              </a:ext>
            </a:extLst>
          </p:cNvPr>
          <p:cNvSpPr>
            <a:spLocks noGrp="1"/>
          </p:cNvSpPr>
          <p:nvPr>
            <p:ph type="title"/>
          </p:nvPr>
        </p:nvSpPr>
        <p:spPr/>
        <p:txBody>
          <a:bodyPr/>
          <a:lstStyle/>
          <a:p>
            <a:r>
              <a:rPr lang="es-MX"/>
              <a:t>Haz clic para modificar el estilo de título del patrón</a:t>
            </a:r>
          </a:p>
        </p:txBody>
      </p:sp>
      <p:sp>
        <p:nvSpPr>
          <p:cNvPr id="3" name="Marcador de fecha 2">
            <a:extLst>
              <a:ext uri="{FF2B5EF4-FFF2-40B4-BE49-F238E27FC236}">
                <a16:creationId xmlns:a16="http://schemas.microsoft.com/office/drawing/2014/main" id="{8B2DBFFA-A1B7-B06A-5320-409232C2BE48}"/>
              </a:ext>
            </a:extLst>
          </p:cNvPr>
          <p:cNvSpPr>
            <a:spLocks noGrp="1"/>
          </p:cNvSpPr>
          <p:nvPr>
            <p:ph type="dt" sz="half" idx="10"/>
          </p:nvPr>
        </p:nvSpPr>
        <p:spPr/>
        <p:txBody>
          <a:bodyPr/>
          <a:lstStyle/>
          <a:p>
            <a:fld id="{9F241447-6A13-0344-954E-8FE0F133295A}" type="datetimeFigureOut">
              <a:rPr lang="es-MX" smtClean="0"/>
              <a:t>30/10/24</a:t>
            </a:fld>
            <a:endParaRPr lang="es-MX"/>
          </a:p>
        </p:txBody>
      </p:sp>
      <p:sp>
        <p:nvSpPr>
          <p:cNvPr id="4" name="Marcador de pie de página 3">
            <a:extLst>
              <a:ext uri="{FF2B5EF4-FFF2-40B4-BE49-F238E27FC236}">
                <a16:creationId xmlns:a16="http://schemas.microsoft.com/office/drawing/2014/main" id="{213FBFA0-5844-D4F3-3FCE-3D607D97C415}"/>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15EBECE8-8098-F5F4-6790-CCE6E4ABE00E}"/>
              </a:ext>
            </a:extLst>
          </p:cNvPr>
          <p:cNvSpPr>
            <a:spLocks noGrp="1"/>
          </p:cNvSpPr>
          <p:nvPr>
            <p:ph type="sldNum" sz="quarter" idx="12"/>
          </p:nvPr>
        </p:nvSpPr>
        <p:spPr/>
        <p:txBody>
          <a:bodyPr/>
          <a:lstStyle/>
          <a:p>
            <a:fld id="{39D6D518-3445-954C-8407-08E23FD2E6B9}" type="slidenum">
              <a:rPr lang="es-MX" smtClean="0"/>
              <a:t>‹Nº›</a:t>
            </a:fld>
            <a:endParaRPr lang="es-MX"/>
          </a:p>
        </p:txBody>
      </p:sp>
    </p:spTree>
    <p:extLst>
      <p:ext uri="{BB962C8B-B14F-4D97-AF65-F5344CB8AC3E}">
        <p14:creationId xmlns:p14="http://schemas.microsoft.com/office/powerpoint/2010/main" val="3301718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4907256-B1D9-9B1F-2650-4EC87298E986}"/>
              </a:ext>
            </a:extLst>
          </p:cNvPr>
          <p:cNvSpPr>
            <a:spLocks noGrp="1"/>
          </p:cNvSpPr>
          <p:nvPr>
            <p:ph type="dt" sz="half" idx="10"/>
          </p:nvPr>
        </p:nvSpPr>
        <p:spPr/>
        <p:txBody>
          <a:bodyPr/>
          <a:lstStyle/>
          <a:p>
            <a:fld id="{9F241447-6A13-0344-954E-8FE0F133295A}" type="datetimeFigureOut">
              <a:rPr lang="es-MX" smtClean="0"/>
              <a:t>30/10/24</a:t>
            </a:fld>
            <a:endParaRPr lang="es-MX"/>
          </a:p>
        </p:txBody>
      </p:sp>
      <p:sp>
        <p:nvSpPr>
          <p:cNvPr id="3" name="Marcador de pie de página 2">
            <a:extLst>
              <a:ext uri="{FF2B5EF4-FFF2-40B4-BE49-F238E27FC236}">
                <a16:creationId xmlns:a16="http://schemas.microsoft.com/office/drawing/2014/main" id="{49AB566D-2D63-DF04-D0C0-85673828A826}"/>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77D3BE42-17D7-B5FD-5769-236F29A122A2}"/>
              </a:ext>
            </a:extLst>
          </p:cNvPr>
          <p:cNvSpPr>
            <a:spLocks noGrp="1"/>
          </p:cNvSpPr>
          <p:nvPr>
            <p:ph type="sldNum" sz="quarter" idx="12"/>
          </p:nvPr>
        </p:nvSpPr>
        <p:spPr/>
        <p:txBody>
          <a:bodyPr/>
          <a:lstStyle/>
          <a:p>
            <a:fld id="{39D6D518-3445-954C-8407-08E23FD2E6B9}" type="slidenum">
              <a:rPr lang="es-MX" smtClean="0"/>
              <a:t>‹Nº›</a:t>
            </a:fld>
            <a:endParaRPr lang="es-MX"/>
          </a:p>
        </p:txBody>
      </p:sp>
    </p:spTree>
    <p:extLst>
      <p:ext uri="{BB962C8B-B14F-4D97-AF65-F5344CB8AC3E}">
        <p14:creationId xmlns:p14="http://schemas.microsoft.com/office/powerpoint/2010/main" val="1027638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4F6120-B172-0E30-8ACF-548EEBB24F1D}"/>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3F84629E-9E86-75D0-48BB-22801E6BD2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texto 3">
            <a:extLst>
              <a:ext uri="{FF2B5EF4-FFF2-40B4-BE49-F238E27FC236}">
                <a16:creationId xmlns:a16="http://schemas.microsoft.com/office/drawing/2014/main" id="{E077EF4B-904E-96F6-C834-24954C5494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FA03B7C0-FB66-611F-2A06-B752C660D7F1}"/>
              </a:ext>
            </a:extLst>
          </p:cNvPr>
          <p:cNvSpPr>
            <a:spLocks noGrp="1"/>
          </p:cNvSpPr>
          <p:nvPr>
            <p:ph type="dt" sz="half" idx="10"/>
          </p:nvPr>
        </p:nvSpPr>
        <p:spPr/>
        <p:txBody>
          <a:bodyPr/>
          <a:lstStyle/>
          <a:p>
            <a:fld id="{9F241447-6A13-0344-954E-8FE0F133295A}" type="datetimeFigureOut">
              <a:rPr lang="es-MX" smtClean="0"/>
              <a:t>30/10/24</a:t>
            </a:fld>
            <a:endParaRPr lang="es-MX"/>
          </a:p>
        </p:txBody>
      </p:sp>
      <p:sp>
        <p:nvSpPr>
          <p:cNvPr id="6" name="Marcador de pie de página 5">
            <a:extLst>
              <a:ext uri="{FF2B5EF4-FFF2-40B4-BE49-F238E27FC236}">
                <a16:creationId xmlns:a16="http://schemas.microsoft.com/office/drawing/2014/main" id="{96CA1882-DE0B-CD73-6B5B-AE4FB99607D7}"/>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91DBBDFA-DA76-C4FC-C7E4-A85D4582DA73}"/>
              </a:ext>
            </a:extLst>
          </p:cNvPr>
          <p:cNvSpPr>
            <a:spLocks noGrp="1"/>
          </p:cNvSpPr>
          <p:nvPr>
            <p:ph type="sldNum" sz="quarter" idx="12"/>
          </p:nvPr>
        </p:nvSpPr>
        <p:spPr/>
        <p:txBody>
          <a:bodyPr/>
          <a:lstStyle/>
          <a:p>
            <a:fld id="{39D6D518-3445-954C-8407-08E23FD2E6B9}" type="slidenum">
              <a:rPr lang="es-MX" smtClean="0"/>
              <a:t>‹Nº›</a:t>
            </a:fld>
            <a:endParaRPr lang="es-MX"/>
          </a:p>
        </p:txBody>
      </p:sp>
    </p:spTree>
    <p:extLst>
      <p:ext uri="{BB962C8B-B14F-4D97-AF65-F5344CB8AC3E}">
        <p14:creationId xmlns:p14="http://schemas.microsoft.com/office/powerpoint/2010/main" val="2034701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53B60F-2ECD-4FF7-5193-FF43797BF9AB}"/>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p>
        </p:txBody>
      </p:sp>
      <p:sp>
        <p:nvSpPr>
          <p:cNvPr id="3" name="Marcador de posición de imagen 2">
            <a:extLst>
              <a:ext uri="{FF2B5EF4-FFF2-40B4-BE49-F238E27FC236}">
                <a16:creationId xmlns:a16="http://schemas.microsoft.com/office/drawing/2014/main" id="{D9C9DF27-9A8D-E102-62EA-A63F6B2219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96B8BC4E-E412-F995-9F9E-64FF74759A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48980EA8-3F5F-5DE7-41E5-D7D8CBEC5952}"/>
              </a:ext>
            </a:extLst>
          </p:cNvPr>
          <p:cNvSpPr>
            <a:spLocks noGrp="1"/>
          </p:cNvSpPr>
          <p:nvPr>
            <p:ph type="dt" sz="half" idx="10"/>
          </p:nvPr>
        </p:nvSpPr>
        <p:spPr/>
        <p:txBody>
          <a:bodyPr/>
          <a:lstStyle/>
          <a:p>
            <a:fld id="{9F241447-6A13-0344-954E-8FE0F133295A}" type="datetimeFigureOut">
              <a:rPr lang="es-MX" smtClean="0"/>
              <a:t>30/10/24</a:t>
            </a:fld>
            <a:endParaRPr lang="es-MX"/>
          </a:p>
        </p:txBody>
      </p:sp>
      <p:sp>
        <p:nvSpPr>
          <p:cNvPr id="6" name="Marcador de pie de página 5">
            <a:extLst>
              <a:ext uri="{FF2B5EF4-FFF2-40B4-BE49-F238E27FC236}">
                <a16:creationId xmlns:a16="http://schemas.microsoft.com/office/drawing/2014/main" id="{E16BA5E2-C8A7-53F8-F605-8BC5E25AD195}"/>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02E3DA64-74A8-04A2-582D-9B991D5A908F}"/>
              </a:ext>
            </a:extLst>
          </p:cNvPr>
          <p:cNvSpPr>
            <a:spLocks noGrp="1"/>
          </p:cNvSpPr>
          <p:nvPr>
            <p:ph type="sldNum" sz="quarter" idx="12"/>
          </p:nvPr>
        </p:nvSpPr>
        <p:spPr/>
        <p:txBody>
          <a:bodyPr/>
          <a:lstStyle/>
          <a:p>
            <a:fld id="{39D6D518-3445-954C-8407-08E23FD2E6B9}" type="slidenum">
              <a:rPr lang="es-MX" smtClean="0"/>
              <a:t>‹Nº›</a:t>
            </a:fld>
            <a:endParaRPr lang="es-MX"/>
          </a:p>
        </p:txBody>
      </p:sp>
    </p:spTree>
    <p:extLst>
      <p:ext uri="{BB962C8B-B14F-4D97-AF65-F5344CB8AC3E}">
        <p14:creationId xmlns:p14="http://schemas.microsoft.com/office/powerpoint/2010/main" val="750199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2CC3DF-4501-B52F-DD2F-482F5D215982}"/>
              </a:ext>
            </a:extLst>
          </p:cNvPr>
          <p:cNvSpPr>
            <a:spLocks noGrp="1"/>
          </p:cNvSpPr>
          <p:nvPr>
            <p:ph type="title"/>
          </p:nvPr>
        </p:nvSpPr>
        <p:spPr/>
        <p:txBody>
          <a:bodyPr/>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D63BCD11-36CD-12B7-7797-8E90370F73E8}"/>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8350614C-ADE9-8B91-BB83-A8D02697ADE8}"/>
              </a:ext>
            </a:extLst>
          </p:cNvPr>
          <p:cNvSpPr>
            <a:spLocks noGrp="1"/>
          </p:cNvSpPr>
          <p:nvPr>
            <p:ph type="dt" sz="half" idx="10"/>
          </p:nvPr>
        </p:nvSpPr>
        <p:spPr/>
        <p:txBody>
          <a:bodyPr/>
          <a:lstStyle/>
          <a:p>
            <a:fld id="{9F241447-6A13-0344-954E-8FE0F133295A}" type="datetimeFigureOut">
              <a:rPr lang="es-MX" smtClean="0"/>
              <a:t>30/10/24</a:t>
            </a:fld>
            <a:endParaRPr lang="es-MX"/>
          </a:p>
        </p:txBody>
      </p:sp>
      <p:sp>
        <p:nvSpPr>
          <p:cNvPr id="5" name="Marcador de pie de página 4">
            <a:extLst>
              <a:ext uri="{FF2B5EF4-FFF2-40B4-BE49-F238E27FC236}">
                <a16:creationId xmlns:a16="http://schemas.microsoft.com/office/drawing/2014/main" id="{FD1B955B-C9C8-A470-A752-D2E96423D6FB}"/>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986A4330-ECC4-88D9-21FC-7F99F6D2C28B}"/>
              </a:ext>
            </a:extLst>
          </p:cNvPr>
          <p:cNvSpPr>
            <a:spLocks noGrp="1"/>
          </p:cNvSpPr>
          <p:nvPr>
            <p:ph type="sldNum" sz="quarter" idx="12"/>
          </p:nvPr>
        </p:nvSpPr>
        <p:spPr/>
        <p:txBody>
          <a:bodyPr/>
          <a:lstStyle/>
          <a:p>
            <a:fld id="{39D6D518-3445-954C-8407-08E23FD2E6B9}" type="slidenum">
              <a:rPr lang="es-MX" smtClean="0"/>
              <a:t>‹Nº›</a:t>
            </a:fld>
            <a:endParaRPr lang="es-MX"/>
          </a:p>
        </p:txBody>
      </p:sp>
    </p:spTree>
    <p:extLst>
      <p:ext uri="{BB962C8B-B14F-4D97-AF65-F5344CB8AC3E}">
        <p14:creationId xmlns:p14="http://schemas.microsoft.com/office/powerpoint/2010/main" val="688090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D6DBBDF-6B4F-855F-11D1-A40AFFA3393F}"/>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E2CCB0F3-B417-5A48-CF0D-F26B06EA2345}"/>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36226249-F5F0-1E23-34C5-70819D8339E4}"/>
              </a:ext>
            </a:extLst>
          </p:cNvPr>
          <p:cNvSpPr>
            <a:spLocks noGrp="1"/>
          </p:cNvSpPr>
          <p:nvPr>
            <p:ph type="dt" sz="half" idx="10"/>
          </p:nvPr>
        </p:nvSpPr>
        <p:spPr/>
        <p:txBody>
          <a:bodyPr/>
          <a:lstStyle/>
          <a:p>
            <a:fld id="{9F241447-6A13-0344-954E-8FE0F133295A}" type="datetimeFigureOut">
              <a:rPr lang="es-MX" smtClean="0"/>
              <a:t>30/10/24</a:t>
            </a:fld>
            <a:endParaRPr lang="es-MX"/>
          </a:p>
        </p:txBody>
      </p:sp>
      <p:sp>
        <p:nvSpPr>
          <p:cNvPr id="5" name="Marcador de pie de página 4">
            <a:extLst>
              <a:ext uri="{FF2B5EF4-FFF2-40B4-BE49-F238E27FC236}">
                <a16:creationId xmlns:a16="http://schemas.microsoft.com/office/drawing/2014/main" id="{3E645B52-715A-6B52-4DE8-41DD0D4616AA}"/>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8CC67614-E559-2B64-E847-390971FA8CF2}"/>
              </a:ext>
            </a:extLst>
          </p:cNvPr>
          <p:cNvSpPr>
            <a:spLocks noGrp="1"/>
          </p:cNvSpPr>
          <p:nvPr>
            <p:ph type="sldNum" sz="quarter" idx="12"/>
          </p:nvPr>
        </p:nvSpPr>
        <p:spPr/>
        <p:txBody>
          <a:bodyPr/>
          <a:lstStyle/>
          <a:p>
            <a:fld id="{39D6D518-3445-954C-8407-08E23FD2E6B9}" type="slidenum">
              <a:rPr lang="es-MX" smtClean="0"/>
              <a:t>‹Nº›</a:t>
            </a:fld>
            <a:endParaRPr lang="es-MX"/>
          </a:p>
        </p:txBody>
      </p:sp>
    </p:spTree>
    <p:extLst>
      <p:ext uri="{BB962C8B-B14F-4D97-AF65-F5344CB8AC3E}">
        <p14:creationId xmlns:p14="http://schemas.microsoft.com/office/powerpoint/2010/main" val="1054881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4441AAE-A26D-4E92-28EE-CB6D50965F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4CB11818-E670-04BE-EAF0-E77B4E8E2B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A6C5AA77-83CB-16C8-7200-E7A6342CCE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241447-6A13-0344-954E-8FE0F133295A}" type="datetimeFigureOut">
              <a:rPr lang="es-MX" smtClean="0"/>
              <a:t>30/10/24</a:t>
            </a:fld>
            <a:endParaRPr lang="es-MX"/>
          </a:p>
        </p:txBody>
      </p:sp>
      <p:sp>
        <p:nvSpPr>
          <p:cNvPr id="5" name="Marcador de pie de página 4">
            <a:extLst>
              <a:ext uri="{FF2B5EF4-FFF2-40B4-BE49-F238E27FC236}">
                <a16:creationId xmlns:a16="http://schemas.microsoft.com/office/drawing/2014/main" id="{C26A22BF-CD87-5C8F-7D8D-894A92E467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MX"/>
          </a:p>
        </p:txBody>
      </p:sp>
      <p:sp>
        <p:nvSpPr>
          <p:cNvPr id="6" name="Marcador de número de diapositiva 5">
            <a:extLst>
              <a:ext uri="{FF2B5EF4-FFF2-40B4-BE49-F238E27FC236}">
                <a16:creationId xmlns:a16="http://schemas.microsoft.com/office/drawing/2014/main" id="{1923572D-30BC-3098-5E88-6BFAFBF69D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9D6D518-3445-954C-8407-08E23FD2E6B9}" type="slidenum">
              <a:rPr lang="es-MX" smtClean="0"/>
              <a:t>‹Nº›</a:t>
            </a:fld>
            <a:endParaRPr lang="es-MX"/>
          </a:p>
        </p:txBody>
      </p:sp>
    </p:spTree>
    <p:extLst>
      <p:ext uri="{BB962C8B-B14F-4D97-AF65-F5344CB8AC3E}">
        <p14:creationId xmlns:p14="http://schemas.microsoft.com/office/powerpoint/2010/main" val="996086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py_05830043-0EB8-49C6-BD00-D9CF40A50F99_434765CB-67B2-44A7-857B-8DBDA3917BBD.mp4">
            <a:hlinkClick r:id="" action="ppaction://media"/>
            <a:extLst>
              <a:ext uri="{FF2B5EF4-FFF2-40B4-BE49-F238E27FC236}">
                <a16:creationId xmlns:a16="http://schemas.microsoft.com/office/drawing/2014/main" id="{DCABB3EF-3ECB-A847-7535-9A031EA7A2F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724793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30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81A9C1C4-A0F6-35FB-7B97-03E45575EB08}"/>
              </a:ext>
            </a:extLst>
          </p:cNvPr>
          <p:cNvSpPr txBox="1"/>
          <p:nvPr/>
        </p:nvSpPr>
        <p:spPr>
          <a:xfrm>
            <a:off x="336550" y="1701800"/>
            <a:ext cx="6178550" cy="4339650"/>
          </a:xfrm>
          <a:prstGeom prst="rect">
            <a:avLst/>
          </a:prstGeom>
          <a:noFill/>
        </p:spPr>
        <p:txBody>
          <a:bodyPr wrap="square">
            <a:spAutoFit/>
          </a:bodyPr>
          <a:lstStyle/>
          <a:p>
            <a:pPr algn="ctr"/>
            <a:r>
              <a:rPr lang="es-MX" sz="4800" b="1" dirty="0">
                <a:solidFill>
                  <a:srgbClr val="131F2A"/>
                </a:solidFill>
                <a:latin typeface="Bahnschrift" panose="020B0502040204020203" pitchFamily="34" charset="0"/>
              </a:rPr>
              <a:t>P</a:t>
            </a:r>
            <a:r>
              <a:rPr lang="es-MX" sz="4800" b="1" dirty="0">
                <a:solidFill>
                  <a:srgbClr val="131F2A"/>
                </a:solidFill>
                <a:effectLst/>
                <a:latin typeface="Bahnschrift" panose="020B0502040204020203" pitchFamily="34" charset="0"/>
              </a:rPr>
              <a:t>roteínas</a:t>
            </a:r>
            <a:r>
              <a:rPr lang="es-MX" sz="4800" dirty="0">
                <a:solidFill>
                  <a:srgbClr val="131F2A"/>
                </a:solidFill>
                <a:effectLst/>
                <a:latin typeface="Bahnschrift" panose="020B0502040204020203" pitchFamily="34" charset="0"/>
              </a:rPr>
              <a:t> específicas del músculo cardíaco. </a:t>
            </a:r>
          </a:p>
          <a:p>
            <a:pPr algn="ctr"/>
            <a:endParaRPr lang="es-MX" sz="2800" dirty="0">
              <a:solidFill>
                <a:srgbClr val="131F2A"/>
              </a:solidFill>
              <a:latin typeface="Bahnschrift" panose="020B0502040204020203" pitchFamily="34" charset="0"/>
            </a:endParaRPr>
          </a:p>
          <a:p>
            <a:pPr algn="ctr"/>
            <a:r>
              <a:rPr lang="es-MX" sz="4800" dirty="0">
                <a:solidFill>
                  <a:srgbClr val="131F2A"/>
                </a:solidFill>
                <a:effectLst/>
                <a:latin typeface="Bahnschrift" panose="020B0502040204020203" pitchFamily="34" charset="0"/>
              </a:rPr>
              <a:t>Complejo de Subunidades: Troponina C, </a:t>
            </a:r>
            <a:r>
              <a:rPr lang="es-MX" sz="4800" b="1" dirty="0">
                <a:solidFill>
                  <a:srgbClr val="FF0000"/>
                </a:solidFill>
                <a:effectLst/>
                <a:latin typeface="Bahnschrift" panose="020B0502040204020203" pitchFamily="34" charset="0"/>
              </a:rPr>
              <a:t>T</a:t>
            </a:r>
            <a:r>
              <a:rPr lang="es-MX" sz="4800" b="1" dirty="0">
                <a:solidFill>
                  <a:srgbClr val="131F2A"/>
                </a:solidFill>
                <a:effectLst/>
                <a:latin typeface="Bahnschrift" panose="020B0502040204020203" pitchFamily="34" charset="0"/>
              </a:rPr>
              <a:t> </a:t>
            </a:r>
            <a:r>
              <a:rPr lang="es-MX" sz="4800" dirty="0">
                <a:solidFill>
                  <a:srgbClr val="131F2A"/>
                </a:solidFill>
                <a:effectLst/>
                <a:latin typeface="Bahnschrift" panose="020B0502040204020203" pitchFamily="34" charset="0"/>
              </a:rPr>
              <a:t>e</a:t>
            </a:r>
            <a:r>
              <a:rPr lang="es-MX" sz="4800" b="1" dirty="0">
                <a:solidFill>
                  <a:srgbClr val="131F2A"/>
                </a:solidFill>
                <a:effectLst/>
                <a:latin typeface="Bahnschrift" panose="020B0502040204020203" pitchFamily="34" charset="0"/>
              </a:rPr>
              <a:t> </a:t>
            </a:r>
            <a:r>
              <a:rPr lang="es-MX" sz="4800" b="1" dirty="0">
                <a:solidFill>
                  <a:srgbClr val="FF0000"/>
                </a:solidFill>
                <a:effectLst/>
                <a:latin typeface="Bahnschrift" panose="020B0502040204020203" pitchFamily="34" charset="0"/>
              </a:rPr>
              <a:t>I</a:t>
            </a:r>
          </a:p>
        </p:txBody>
      </p:sp>
      <p:sp>
        <p:nvSpPr>
          <p:cNvPr id="7" name="CuadroTexto 6">
            <a:extLst>
              <a:ext uri="{FF2B5EF4-FFF2-40B4-BE49-F238E27FC236}">
                <a16:creationId xmlns:a16="http://schemas.microsoft.com/office/drawing/2014/main" id="{2C41B684-1F7D-4C8B-2AA4-84CCBEBD807D}"/>
              </a:ext>
            </a:extLst>
          </p:cNvPr>
          <p:cNvSpPr txBox="1"/>
          <p:nvPr/>
        </p:nvSpPr>
        <p:spPr>
          <a:xfrm>
            <a:off x="0" y="8265"/>
            <a:ext cx="12192000" cy="1323439"/>
          </a:xfrm>
          <a:prstGeom prst="rect">
            <a:avLst/>
          </a:prstGeom>
          <a:noFill/>
        </p:spPr>
        <p:txBody>
          <a:bodyPr wrap="square">
            <a:spAutoFit/>
          </a:bodyPr>
          <a:lstStyle/>
          <a:p>
            <a:pPr algn="ctr"/>
            <a:r>
              <a:rPr lang="es-MX" sz="8000" b="1" dirty="0">
                <a:solidFill>
                  <a:srgbClr val="FF0000"/>
                </a:solidFill>
                <a:latin typeface="Bahnschrift" panose="020B0502040204020203" pitchFamily="34" charset="0"/>
              </a:rPr>
              <a:t>T</a:t>
            </a:r>
            <a:r>
              <a:rPr lang="es-MX" sz="8000" b="1" dirty="0">
                <a:solidFill>
                  <a:srgbClr val="FF0000"/>
                </a:solidFill>
                <a:effectLst/>
                <a:latin typeface="Bahnschrift" panose="020B0502040204020203" pitchFamily="34" charset="0"/>
              </a:rPr>
              <a:t>ROPONINAS CARDÍACAS</a:t>
            </a:r>
          </a:p>
        </p:txBody>
      </p:sp>
      <p:pic>
        <p:nvPicPr>
          <p:cNvPr id="9" name="Imagen 8">
            <a:extLst>
              <a:ext uri="{FF2B5EF4-FFF2-40B4-BE49-F238E27FC236}">
                <a16:creationId xmlns:a16="http://schemas.microsoft.com/office/drawing/2014/main" id="{6829282B-A1F1-7EB7-668A-C8A1CF3BF859}"/>
              </a:ext>
            </a:extLst>
          </p:cNvPr>
          <p:cNvPicPr>
            <a:picLocks noChangeAspect="1"/>
          </p:cNvPicPr>
          <p:nvPr/>
        </p:nvPicPr>
        <p:blipFill>
          <a:blip r:embed="rId3"/>
          <a:stretch>
            <a:fillRect/>
          </a:stretch>
        </p:blipFill>
        <p:spPr>
          <a:xfrm>
            <a:off x="6769100" y="1435100"/>
            <a:ext cx="5422900" cy="5422900"/>
          </a:xfrm>
          <a:prstGeom prst="rect">
            <a:avLst/>
          </a:prstGeom>
        </p:spPr>
      </p:pic>
      <p:sp>
        <p:nvSpPr>
          <p:cNvPr id="11" name="CuadroTexto 10">
            <a:extLst>
              <a:ext uri="{FF2B5EF4-FFF2-40B4-BE49-F238E27FC236}">
                <a16:creationId xmlns:a16="http://schemas.microsoft.com/office/drawing/2014/main" id="{FDF163AC-EF84-6103-B5A1-3C5787564BDF}"/>
              </a:ext>
            </a:extLst>
          </p:cNvPr>
          <p:cNvSpPr txBox="1"/>
          <p:nvPr/>
        </p:nvSpPr>
        <p:spPr>
          <a:xfrm>
            <a:off x="225425" y="6193850"/>
            <a:ext cx="6400800" cy="646331"/>
          </a:xfrm>
          <a:prstGeom prst="rect">
            <a:avLst/>
          </a:prstGeom>
          <a:noFill/>
        </p:spPr>
        <p:txBody>
          <a:bodyPr wrap="square">
            <a:spAutoFit/>
          </a:bodyPr>
          <a:lstStyle/>
          <a:p>
            <a:pPr algn="ctr"/>
            <a:r>
              <a:rPr lang="es-MX" sz="1800" dirty="0">
                <a:effectLst/>
                <a:latin typeface="DIN Alternate" panose="020B0500000000000000" pitchFamily="34" charset="77"/>
              </a:rPr>
              <a:t>Guía 2023 sobre el diagnóstico y tratamiento de los síndromes coronarios agudos https://doi.org/10.1093/eurheartj/ehad191 </a:t>
            </a:r>
            <a:endParaRPr lang="es-MX" dirty="0">
              <a:latin typeface="DIN Alternate" panose="020B0500000000000000" pitchFamily="34" charset="77"/>
            </a:endParaRPr>
          </a:p>
        </p:txBody>
      </p:sp>
    </p:spTree>
    <p:extLst>
      <p:ext uri="{BB962C8B-B14F-4D97-AF65-F5344CB8AC3E}">
        <p14:creationId xmlns:p14="http://schemas.microsoft.com/office/powerpoint/2010/main" val="2863119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D788BB40-85CA-6D3C-FE71-97027163F739}"/>
              </a:ext>
            </a:extLst>
          </p:cNvPr>
          <p:cNvPicPr>
            <a:picLocks noChangeAspect="1"/>
          </p:cNvPicPr>
          <p:nvPr/>
        </p:nvPicPr>
        <p:blipFill>
          <a:blip r:embed="rId2" cstate="print"/>
          <a:srcRect l="620" t="1071" r="777"/>
          <a:stretch/>
        </p:blipFill>
        <p:spPr>
          <a:xfrm>
            <a:off x="0" y="64"/>
            <a:ext cx="5413404" cy="6857936"/>
          </a:xfrm>
          <a:prstGeom prst="rect">
            <a:avLst/>
          </a:prstGeom>
        </p:spPr>
      </p:pic>
      <p:sp>
        <p:nvSpPr>
          <p:cNvPr id="6" name="CuadroTexto 5">
            <a:extLst>
              <a:ext uri="{FF2B5EF4-FFF2-40B4-BE49-F238E27FC236}">
                <a16:creationId xmlns:a16="http://schemas.microsoft.com/office/drawing/2014/main" id="{1BDE6C50-21A6-73B6-C3BB-6EEF8C4D5481}"/>
              </a:ext>
            </a:extLst>
          </p:cNvPr>
          <p:cNvSpPr txBox="1"/>
          <p:nvPr/>
        </p:nvSpPr>
        <p:spPr>
          <a:xfrm>
            <a:off x="5651500" y="612844"/>
            <a:ext cx="6096000" cy="5632311"/>
          </a:xfrm>
          <a:prstGeom prst="rect">
            <a:avLst/>
          </a:prstGeom>
          <a:noFill/>
        </p:spPr>
        <p:txBody>
          <a:bodyPr wrap="square">
            <a:spAutoFit/>
          </a:bodyPr>
          <a:lstStyle/>
          <a:p>
            <a:pPr algn="ctr"/>
            <a:r>
              <a:rPr lang="es-MX" sz="7200" b="1" dirty="0">
                <a:solidFill>
                  <a:srgbClr val="131F2A"/>
                </a:solidFill>
                <a:latin typeface="Bahnschrift" panose="020B0502040204020203" pitchFamily="34" charset="0"/>
              </a:rPr>
              <a:t>Liberación al torrente sanguineo en </a:t>
            </a:r>
            <a:r>
              <a:rPr lang="es-MX" sz="7200" b="1" dirty="0">
                <a:solidFill>
                  <a:srgbClr val="FF0000"/>
                </a:solidFill>
                <a:latin typeface="Bahnschrift" panose="020B0502040204020203" pitchFamily="34" charset="0"/>
              </a:rPr>
              <a:t>INFARTO CARDÍACO</a:t>
            </a:r>
            <a:endParaRPr lang="es-MX" sz="7200" b="1" dirty="0">
              <a:solidFill>
                <a:srgbClr val="FF0000"/>
              </a:solidFill>
              <a:effectLst/>
              <a:latin typeface="Bahnschrift" panose="020B0502040204020203" pitchFamily="34" charset="0"/>
            </a:endParaRPr>
          </a:p>
        </p:txBody>
      </p:sp>
    </p:spTree>
    <p:extLst>
      <p:ext uri="{BB962C8B-B14F-4D97-AF65-F5344CB8AC3E}">
        <p14:creationId xmlns:p14="http://schemas.microsoft.com/office/powerpoint/2010/main" val="2480164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2207B33B-B58B-3B75-5373-37F7F43EB707}"/>
              </a:ext>
            </a:extLst>
          </p:cNvPr>
          <p:cNvPicPr>
            <a:picLocks noChangeAspect="1"/>
          </p:cNvPicPr>
          <p:nvPr/>
        </p:nvPicPr>
        <p:blipFill>
          <a:blip r:embed="rId2"/>
          <a:srcRect t="15747"/>
          <a:stretch/>
        </p:blipFill>
        <p:spPr>
          <a:xfrm>
            <a:off x="144914" y="2111448"/>
            <a:ext cx="11902172" cy="4430778"/>
          </a:xfrm>
          <a:prstGeom prst="rect">
            <a:avLst/>
          </a:prstGeom>
        </p:spPr>
      </p:pic>
      <p:sp>
        <p:nvSpPr>
          <p:cNvPr id="6" name="CuadroTexto 5">
            <a:extLst>
              <a:ext uri="{FF2B5EF4-FFF2-40B4-BE49-F238E27FC236}">
                <a16:creationId xmlns:a16="http://schemas.microsoft.com/office/drawing/2014/main" id="{8935BA34-E547-7F78-5A39-3E797C5F6AED}"/>
              </a:ext>
            </a:extLst>
          </p:cNvPr>
          <p:cNvSpPr txBox="1"/>
          <p:nvPr/>
        </p:nvSpPr>
        <p:spPr>
          <a:xfrm>
            <a:off x="0" y="-12210"/>
            <a:ext cx="12192000" cy="2123658"/>
          </a:xfrm>
          <a:prstGeom prst="rect">
            <a:avLst/>
          </a:prstGeom>
          <a:noFill/>
        </p:spPr>
        <p:txBody>
          <a:bodyPr wrap="square">
            <a:spAutoFit/>
          </a:bodyPr>
          <a:lstStyle/>
          <a:p>
            <a:pPr algn="ctr"/>
            <a:r>
              <a:rPr lang="es-MX" sz="6600" b="1" dirty="0">
                <a:solidFill>
                  <a:srgbClr val="FF0000"/>
                </a:solidFill>
                <a:latin typeface="Bahnschrift" panose="020B0502040204020203" pitchFamily="34" charset="0"/>
              </a:rPr>
              <a:t>¿Cuándo ocurre elevación de Biomarcadores cardíacos? </a:t>
            </a:r>
            <a:endParaRPr lang="es-MX" sz="6600" dirty="0"/>
          </a:p>
        </p:txBody>
      </p:sp>
    </p:spTree>
    <p:extLst>
      <p:ext uri="{BB962C8B-B14F-4D97-AF65-F5344CB8AC3E}">
        <p14:creationId xmlns:p14="http://schemas.microsoft.com/office/powerpoint/2010/main" val="8427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2EADBB17-4E33-E0FF-6D4A-F86732F3E6B1}"/>
              </a:ext>
            </a:extLst>
          </p:cNvPr>
          <p:cNvPicPr>
            <a:picLocks noChangeAspect="1"/>
          </p:cNvPicPr>
          <p:nvPr/>
        </p:nvPicPr>
        <p:blipFill>
          <a:blip r:embed="rId2"/>
          <a:srcRect l="2441" t="10926" r="1897" b="1296"/>
          <a:stretch/>
        </p:blipFill>
        <p:spPr>
          <a:xfrm>
            <a:off x="4689033" y="32194"/>
            <a:ext cx="7490267" cy="6711506"/>
          </a:xfrm>
          <a:prstGeom prst="rect">
            <a:avLst/>
          </a:prstGeom>
        </p:spPr>
      </p:pic>
      <p:sp>
        <p:nvSpPr>
          <p:cNvPr id="5" name="CuadroTexto 4">
            <a:extLst>
              <a:ext uri="{FF2B5EF4-FFF2-40B4-BE49-F238E27FC236}">
                <a16:creationId xmlns:a16="http://schemas.microsoft.com/office/drawing/2014/main" id="{9A3E00A6-A79B-9D67-13CC-D1DA8CFBAA17}"/>
              </a:ext>
            </a:extLst>
          </p:cNvPr>
          <p:cNvSpPr txBox="1"/>
          <p:nvPr/>
        </p:nvSpPr>
        <p:spPr>
          <a:xfrm>
            <a:off x="-25400" y="787890"/>
            <a:ext cx="4813300" cy="5170646"/>
          </a:xfrm>
          <a:prstGeom prst="rect">
            <a:avLst/>
          </a:prstGeom>
          <a:noFill/>
        </p:spPr>
        <p:txBody>
          <a:bodyPr wrap="square">
            <a:spAutoFit/>
          </a:bodyPr>
          <a:lstStyle/>
          <a:p>
            <a:pPr algn="ctr"/>
            <a:r>
              <a:rPr lang="es-MX" sz="6600" b="1" dirty="0">
                <a:solidFill>
                  <a:srgbClr val="131F2A"/>
                </a:solidFill>
                <a:latin typeface="Bahnschrift" panose="020B0502040204020203" pitchFamily="34" charset="0"/>
              </a:rPr>
              <a:t>Otras causas de elevación de</a:t>
            </a:r>
            <a:r>
              <a:rPr lang="es-MX" sz="6600" b="1" dirty="0">
                <a:solidFill>
                  <a:srgbClr val="FF0000"/>
                </a:solidFill>
                <a:latin typeface="Bahnschrift" panose="020B0502040204020203" pitchFamily="34" charset="0"/>
              </a:rPr>
              <a:t> Troponinas</a:t>
            </a:r>
            <a:endParaRPr lang="es-MX" sz="6600" dirty="0"/>
          </a:p>
        </p:txBody>
      </p:sp>
    </p:spTree>
    <p:extLst>
      <p:ext uri="{BB962C8B-B14F-4D97-AF65-F5344CB8AC3E}">
        <p14:creationId xmlns:p14="http://schemas.microsoft.com/office/powerpoint/2010/main" val="2853295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FF6CAFD-DC3D-91D7-0070-8B0C8EA71A7D}"/>
              </a:ext>
            </a:extLst>
          </p:cNvPr>
          <p:cNvPicPr>
            <a:picLocks noChangeAspect="1"/>
          </p:cNvPicPr>
          <p:nvPr/>
        </p:nvPicPr>
        <p:blipFill>
          <a:blip r:embed="rId2"/>
          <a:stretch>
            <a:fillRect/>
          </a:stretch>
        </p:blipFill>
        <p:spPr>
          <a:xfrm>
            <a:off x="7253339" y="0"/>
            <a:ext cx="4852318" cy="6858000"/>
          </a:xfrm>
          <a:prstGeom prst="rect">
            <a:avLst/>
          </a:prstGeom>
        </p:spPr>
      </p:pic>
      <p:pic>
        <p:nvPicPr>
          <p:cNvPr id="6" name="Imagen 5">
            <a:extLst>
              <a:ext uri="{FF2B5EF4-FFF2-40B4-BE49-F238E27FC236}">
                <a16:creationId xmlns:a16="http://schemas.microsoft.com/office/drawing/2014/main" id="{8FD6DDA4-F80F-A369-6EDF-DA4DE9B49AAA}"/>
              </a:ext>
            </a:extLst>
          </p:cNvPr>
          <p:cNvPicPr>
            <a:picLocks noChangeAspect="1"/>
          </p:cNvPicPr>
          <p:nvPr/>
        </p:nvPicPr>
        <p:blipFill>
          <a:blip r:embed="rId3"/>
          <a:srcRect l="1766" r="1766" b="1695"/>
          <a:stretch/>
        </p:blipFill>
        <p:spPr>
          <a:xfrm>
            <a:off x="25400" y="965200"/>
            <a:ext cx="7253339" cy="5892800"/>
          </a:xfrm>
          <a:prstGeom prst="rect">
            <a:avLst/>
          </a:prstGeom>
        </p:spPr>
      </p:pic>
      <p:sp>
        <p:nvSpPr>
          <p:cNvPr id="8" name="CuadroTexto 7">
            <a:extLst>
              <a:ext uri="{FF2B5EF4-FFF2-40B4-BE49-F238E27FC236}">
                <a16:creationId xmlns:a16="http://schemas.microsoft.com/office/drawing/2014/main" id="{B5A5F947-5FDB-67C8-43FF-9773A255CA97}"/>
              </a:ext>
            </a:extLst>
          </p:cNvPr>
          <p:cNvSpPr txBox="1"/>
          <p:nvPr/>
        </p:nvSpPr>
        <p:spPr>
          <a:xfrm>
            <a:off x="50800" y="94734"/>
            <a:ext cx="7137400" cy="923330"/>
          </a:xfrm>
          <a:prstGeom prst="rect">
            <a:avLst/>
          </a:prstGeom>
          <a:noFill/>
        </p:spPr>
        <p:txBody>
          <a:bodyPr wrap="square">
            <a:spAutoFit/>
          </a:bodyPr>
          <a:lstStyle/>
          <a:p>
            <a:pPr algn="ctr"/>
            <a:r>
              <a:rPr lang="es-MX" sz="5200" b="1" dirty="0">
                <a:solidFill>
                  <a:srgbClr val="FF0000"/>
                </a:solidFill>
                <a:latin typeface="Bahnschrift" panose="020B0502040204020203" pitchFamily="34" charset="0"/>
              </a:rPr>
              <a:t>¿Cuándo si Troponinas?</a:t>
            </a:r>
            <a:endParaRPr lang="es-MX" sz="5200" dirty="0"/>
          </a:p>
        </p:txBody>
      </p:sp>
    </p:spTree>
    <p:extLst>
      <p:ext uri="{BB962C8B-B14F-4D97-AF65-F5344CB8AC3E}">
        <p14:creationId xmlns:p14="http://schemas.microsoft.com/office/powerpoint/2010/main" val="1812611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E2C3D3A-F4A0-F1D1-9B0A-AD64EA122981}"/>
              </a:ext>
            </a:extLst>
          </p:cNvPr>
          <p:cNvPicPr>
            <a:picLocks noChangeAspect="1"/>
          </p:cNvPicPr>
          <p:nvPr/>
        </p:nvPicPr>
        <p:blipFill>
          <a:blip r:embed="rId2"/>
          <a:srcRect b="21481"/>
          <a:stretch/>
        </p:blipFill>
        <p:spPr>
          <a:xfrm>
            <a:off x="499709" y="965200"/>
            <a:ext cx="11192582" cy="5384800"/>
          </a:xfrm>
          <a:prstGeom prst="rect">
            <a:avLst/>
          </a:prstGeom>
        </p:spPr>
      </p:pic>
      <p:sp>
        <p:nvSpPr>
          <p:cNvPr id="5" name="CuadroTexto 4">
            <a:extLst>
              <a:ext uri="{FF2B5EF4-FFF2-40B4-BE49-F238E27FC236}">
                <a16:creationId xmlns:a16="http://schemas.microsoft.com/office/drawing/2014/main" id="{A47A3AFA-2E33-75BE-8355-CFE24E65497E}"/>
              </a:ext>
            </a:extLst>
          </p:cNvPr>
          <p:cNvSpPr txBox="1"/>
          <p:nvPr/>
        </p:nvSpPr>
        <p:spPr>
          <a:xfrm>
            <a:off x="0" y="-516"/>
            <a:ext cx="12192000" cy="1107996"/>
          </a:xfrm>
          <a:prstGeom prst="rect">
            <a:avLst/>
          </a:prstGeom>
          <a:noFill/>
        </p:spPr>
        <p:txBody>
          <a:bodyPr wrap="square">
            <a:spAutoFit/>
          </a:bodyPr>
          <a:lstStyle/>
          <a:p>
            <a:pPr algn="ctr"/>
            <a:r>
              <a:rPr lang="es-MX" sz="6600" b="1" dirty="0">
                <a:solidFill>
                  <a:srgbClr val="FF0000"/>
                </a:solidFill>
                <a:latin typeface="Bahnschrift" panose="020B0502040204020203" pitchFamily="34" charset="0"/>
              </a:rPr>
              <a:t>Troponinas de alta sensibilidad</a:t>
            </a:r>
            <a:endParaRPr lang="es-MX" sz="6600" dirty="0"/>
          </a:p>
        </p:txBody>
      </p:sp>
      <p:sp>
        <p:nvSpPr>
          <p:cNvPr id="6" name="CuadroTexto 5">
            <a:extLst>
              <a:ext uri="{FF2B5EF4-FFF2-40B4-BE49-F238E27FC236}">
                <a16:creationId xmlns:a16="http://schemas.microsoft.com/office/drawing/2014/main" id="{E7105BF9-A406-220C-2381-EE71DCC94983}"/>
              </a:ext>
            </a:extLst>
          </p:cNvPr>
          <p:cNvSpPr txBox="1"/>
          <p:nvPr/>
        </p:nvSpPr>
        <p:spPr>
          <a:xfrm>
            <a:off x="1" y="6325969"/>
            <a:ext cx="12196408" cy="584775"/>
          </a:xfrm>
          <a:prstGeom prst="rect">
            <a:avLst/>
          </a:prstGeom>
          <a:noFill/>
        </p:spPr>
        <p:txBody>
          <a:bodyPr wrap="square">
            <a:spAutoFit/>
          </a:bodyPr>
          <a:lstStyle/>
          <a:p>
            <a:pPr algn="ctr"/>
            <a:r>
              <a:rPr lang="es-MX" sz="1600" dirty="0">
                <a:effectLst/>
                <a:latin typeface="DIN Alternate" panose="020B0500000000000000" pitchFamily="34" charset="77"/>
              </a:rPr>
              <a:t>Guía 2023 sobre el diagnóstico y tratamiento de los síndromes coronarios agudos</a:t>
            </a:r>
          </a:p>
          <a:p>
            <a:pPr algn="ctr"/>
            <a:r>
              <a:rPr lang="es-MX" sz="1600" dirty="0">
                <a:effectLst/>
                <a:latin typeface="DIN Alternate" panose="020B0500000000000000" pitchFamily="34" charset="77"/>
              </a:rPr>
              <a:t>https://doi.org/10.1093/eurheartj/ehad191 </a:t>
            </a:r>
            <a:endParaRPr lang="es-MX" sz="1600" dirty="0">
              <a:latin typeface="DIN Alternate" panose="020B0500000000000000" pitchFamily="34" charset="77"/>
            </a:endParaRPr>
          </a:p>
        </p:txBody>
      </p:sp>
    </p:spTree>
    <p:extLst>
      <p:ext uri="{BB962C8B-B14F-4D97-AF65-F5344CB8AC3E}">
        <p14:creationId xmlns:p14="http://schemas.microsoft.com/office/powerpoint/2010/main" val="262845126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45</TotalTime>
  <Words>261</Words>
  <Application>Microsoft Macintosh PowerPoint</Application>
  <PresentationFormat>Panorámica</PresentationFormat>
  <Paragraphs>16</Paragraphs>
  <Slides>7</Slides>
  <Notes>1</Notes>
  <HiddenSlides>0</HiddenSlides>
  <MMClips>1</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7</vt:i4>
      </vt:variant>
    </vt:vector>
  </HeadingPairs>
  <TitlesOfParts>
    <vt:vector size="14" baseType="lpstr">
      <vt:lpstr>Aptos</vt:lpstr>
      <vt:lpstr>Aptos Display</vt:lpstr>
      <vt:lpstr>Arial</vt:lpstr>
      <vt:lpstr>Bahnschrift</vt:lpstr>
      <vt:lpstr>DIN Alternate</vt:lpstr>
      <vt:lpstr>Helvetica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Eder Zamarrón</dc:creator>
  <cp:lastModifiedBy>Eder Zamarrón</cp:lastModifiedBy>
  <cp:revision>3</cp:revision>
  <dcterms:created xsi:type="dcterms:W3CDTF">2024-10-30T23:38:44Z</dcterms:created>
  <dcterms:modified xsi:type="dcterms:W3CDTF">2024-10-31T00:23:58Z</dcterms:modified>
</cp:coreProperties>
</file>